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9" r:id="rId11"/>
    <p:sldId id="268" r:id="rId12"/>
    <p:sldId id="266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418" autoAdjust="0"/>
  </p:normalViewPr>
  <p:slideViewPr>
    <p:cSldViewPr snapToGrid="0">
      <p:cViewPr>
        <p:scale>
          <a:sx n="100" d="100"/>
          <a:sy n="100" d="100"/>
        </p:scale>
        <p:origin x="284" y="25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5T14:46:2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0 766 24575,'46'-1'0,"1"-2"0,-2-3 0,1-1 0,47-14 0,701-243 0,-596 183 0,-108 41 0,-56 24 0,41-13 0,121-41 0,-108 34 0,-60 23 0,51-16 0,37 0 0,-3 4 0,-112 25 0,0 0 0,-1 0 0,1 0 0,0 0 0,-1 0 0,1 0 0,0 0 0,-1 0 0,1 0 0,-1 0 0,1-1 0,0 1 0,-1 0 0,1-1 0,-1 1 0,1 0 0,0-1 0,-1 1 0,1 0 0,-1-1 0,0 1 0,1-1 0,-1 1 0,1-1 0,-1 1 0,0-1 0,1 0 0,-1 0 0,0 0 0,0 0 0,0 0 0,0 0 0,-1 1 0,1-1 0,0 0 0,-1 0 0,1 0 0,-1 0 0,1 1 0,-1-1 0,1 0 0,-1 0 0,0 1 0,1-1 0,-3-1 0,-34-22 0,25 19 0,-1 1 0,0 0 0,0 1 0,-1 1 0,1 0 0,-20 0 0,-40-8 0,32 4-337,1 1-1,0 2 0,-57 2 1,97 1 322,-27 0-6811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5T14:46:31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24575,'0'7'0,"-1"0"0,0 0 0,0 0 0,0-1 0,-1 1 0,0-1 0,0 1 0,-5 7 0,-29 46 0,3-5 0,23-38 0,0-1 0,-22 27 0,20-29 0,2 0 0,0 0 0,-13 26 0,14-23-1365,1-3-5461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57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6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69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1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29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8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325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7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22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10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927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42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2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customXml" Target="../ink/ink2.xm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387553A-50A1-D43B-A055-656FCC4E6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3" y="1460726"/>
            <a:ext cx="3593434" cy="393654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7053E5C-C28F-38B8-597A-B8F7CCD59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61" y="1479890"/>
            <a:ext cx="3048450" cy="30484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837D6BC-F618-C2A8-76B5-924C8DA4D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199" y="2364367"/>
            <a:ext cx="2211532" cy="2211532"/>
          </a:xfrm>
          <a:prstGeom prst="rect">
            <a:avLst/>
          </a:prstGeom>
        </p:spPr>
      </p:pic>
      <p:sp>
        <p:nvSpPr>
          <p:cNvPr id="34" name="文本框 M">
            <a:extLst>
              <a:ext uri="{FF2B5EF4-FFF2-40B4-BE49-F238E27FC236}">
                <a16:creationId xmlns:a16="http://schemas.microsoft.com/office/drawing/2014/main" id="{20A78622-9BCA-4BEB-3222-BADDD04154FE}"/>
              </a:ext>
            </a:extLst>
          </p:cNvPr>
          <p:cNvSpPr txBox="1"/>
          <p:nvPr/>
        </p:nvSpPr>
        <p:spPr>
          <a:xfrm>
            <a:off x="2481377" y="4948928"/>
            <a:ext cx="1591474" cy="1242467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5077880" y="4948928"/>
            <a:ext cx="1591474" cy="1242467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MI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  <p:sp>
        <p:nvSpPr>
          <p:cNvPr id="36" name="文本框 MF">
            <a:extLst>
              <a:ext uri="{FF2B5EF4-FFF2-40B4-BE49-F238E27FC236}">
                <a16:creationId xmlns:a16="http://schemas.microsoft.com/office/drawing/2014/main" id="{0508DAB8-EC2B-48C6-0243-7DBB8282B947}"/>
              </a:ext>
            </a:extLst>
          </p:cNvPr>
          <p:cNvSpPr txBox="1"/>
          <p:nvPr/>
        </p:nvSpPr>
        <p:spPr>
          <a:xfrm>
            <a:off x="7831731" y="4948928"/>
            <a:ext cx="1591474" cy="1242467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MF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0 L 0.67448 0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0 L 0.67448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FB01201-43CD-BA2E-A054-5C7032A3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B2D3B9-C6D9-335B-DB50-8C849538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282" y="1242928"/>
            <a:ext cx="5945436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886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1C5133-4FE0-A24B-092D-79C22777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B2D3B9-C6D9-335B-DB50-8C849538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32" y="2244557"/>
            <a:ext cx="5945436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29392B-C577-C68E-321C-EDC3AC02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941" y="-4803943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1FDC76-20FD-62F6-AA88-CFBE4080A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836" y="-5168900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678CC2-373F-ABC3-80E1-4291A2FBB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952" y="-5859448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6F78F9-39FC-7A1F-7AFF-541CDE130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629" y="-5236446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3114DE-D4BB-EC34-1E79-ABFA28386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418" y="-4613444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bar">
            <a:extLst>
              <a:ext uri="{FF2B5EF4-FFF2-40B4-BE49-F238E27FC236}">
                <a16:creationId xmlns:a16="http://schemas.microsoft.com/office/drawing/2014/main" id="{54EBECFF-2BAD-3FBF-4777-C6FEED4A6D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4981" y="0"/>
            <a:ext cx="2147019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869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2 0.01597 L -0.14675 0.907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3 0.01597 L -0.14674 0.9076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3 0.01597 L -0.14674 0.90764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3 0.01597 L -0.14674 0.9076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3 0.01597 L -0.14674 0.90764 " pathEditMode="relative" rAng="0" ptsTypes="AA">
                                      <p:cBhvr>
                                        <p:cTn id="2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906480" y="2817283"/>
            <a:ext cx="8266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Total Commander</a:t>
            </a:r>
            <a:endParaRPr lang="zh-CN" altLang="en-US" sz="6000" b="1" dirty="0">
              <a:solidFill>
                <a:schemeClr val="tx1">
                  <a:alpha val="49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41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032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C">
            <a:extLst>
              <a:ext uri="{FF2B5EF4-FFF2-40B4-BE49-F238E27FC236}">
                <a16:creationId xmlns:a16="http://schemas.microsoft.com/office/drawing/2014/main" id="{6D303A87-BB18-BBE0-0923-8420C60B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图标栏">
            <a:extLst>
              <a:ext uri="{FF2B5EF4-FFF2-40B4-BE49-F238E27FC236}">
                <a16:creationId xmlns:a16="http://schemas.microsoft.com/office/drawing/2014/main" id="{7D9AA6EB-757E-D2DC-B24F-9F594C9D90A4}"/>
              </a:ext>
            </a:extLst>
          </p:cNvPr>
          <p:cNvSpPr/>
          <p:nvPr/>
        </p:nvSpPr>
        <p:spPr>
          <a:xfrm>
            <a:off x="0" y="323850"/>
            <a:ext cx="12192000" cy="19685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盘符A">
            <a:extLst>
              <a:ext uri="{FF2B5EF4-FFF2-40B4-BE49-F238E27FC236}">
                <a16:creationId xmlns:a16="http://schemas.microsoft.com/office/drawing/2014/main" id="{33F48D5A-7B30-6AA4-9AF1-CC89333D8C27}"/>
              </a:ext>
            </a:extLst>
          </p:cNvPr>
          <p:cNvSpPr/>
          <p:nvPr/>
        </p:nvSpPr>
        <p:spPr>
          <a:xfrm>
            <a:off x="0" y="520700"/>
            <a:ext cx="6019800" cy="146050"/>
          </a:xfrm>
          <a:prstGeom prst="round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盘符B">
            <a:extLst>
              <a:ext uri="{FF2B5EF4-FFF2-40B4-BE49-F238E27FC236}">
                <a16:creationId xmlns:a16="http://schemas.microsoft.com/office/drawing/2014/main" id="{F7A53DAB-6AFA-089A-BCB8-981220EDA3E0}"/>
              </a:ext>
            </a:extLst>
          </p:cNvPr>
          <p:cNvSpPr/>
          <p:nvPr/>
        </p:nvSpPr>
        <p:spPr>
          <a:xfrm>
            <a:off x="6096000" y="520700"/>
            <a:ext cx="6019800" cy="146050"/>
          </a:xfrm>
          <a:prstGeom prst="round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文件夹栏A">
            <a:extLst>
              <a:ext uri="{FF2B5EF4-FFF2-40B4-BE49-F238E27FC236}">
                <a16:creationId xmlns:a16="http://schemas.microsoft.com/office/drawing/2014/main" id="{EDA7E060-E3BE-8886-91AC-D2A6ED25BE1E}"/>
              </a:ext>
            </a:extLst>
          </p:cNvPr>
          <p:cNvSpPr/>
          <p:nvPr/>
        </p:nvSpPr>
        <p:spPr>
          <a:xfrm>
            <a:off x="0" y="666750"/>
            <a:ext cx="6019800" cy="146050"/>
          </a:xfrm>
          <a:prstGeom prst="round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文件夹栏B">
            <a:extLst>
              <a:ext uri="{FF2B5EF4-FFF2-40B4-BE49-F238E27FC236}">
                <a16:creationId xmlns:a16="http://schemas.microsoft.com/office/drawing/2014/main" id="{A6CDE8F3-4E0F-70C2-2D35-95DE18126329}"/>
              </a:ext>
            </a:extLst>
          </p:cNvPr>
          <p:cNvSpPr/>
          <p:nvPr/>
        </p:nvSpPr>
        <p:spPr>
          <a:xfrm>
            <a:off x="6096000" y="666750"/>
            <a:ext cx="6019800" cy="146050"/>
          </a:xfrm>
          <a:prstGeom prst="round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路径栏A">
            <a:extLst>
              <a:ext uri="{FF2B5EF4-FFF2-40B4-BE49-F238E27FC236}">
                <a16:creationId xmlns:a16="http://schemas.microsoft.com/office/drawing/2014/main" id="{35DA4DED-5916-509A-2C7C-BD528389F08B}"/>
              </a:ext>
            </a:extLst>
          </p:cNvPr>
          <p:cNvSpPr/>
          <p:nvPr/>
        </p:nvSpPr>
        <p:spPr>
          <a:xfrm>
            <a:off x="0" y="812800"/>
            <a:ext cx="6019800" cy="146050"/>
          </a:xfrm>
          <a:prstGeom prst="roundRect">
            <a:avLst/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路径栏B">
            <a:extLst>
              <a:ext uri="{FF2B5EF4-FFF2-40B4-BE49-F238E27FC236}">
                <a16:creationId xmlns:a16="http://schemas.microsoft.com/office/drawing/2014/main" id="{426F814E-F107-94F8-FDB8-7ADAB91B9FF5}"/>
              </a:ext>
            </a:extLst>
          </p:cNvPr>
          <p:cNvSpPr/>
          <p:nvPr/>
        </p:nvSpPr>
        <p:spPr>
          <a:xfrm>
            <a:off x="6096000" y="812800"/>
            <a:ext cx="6019800" cy="146050"/>
          </a:xfrm>
          <a:prstGeom prst="roundRect">
            <a:avLst/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对齐A">
            <a:extLst>
              <a:ext uri="{FF2B5EF4-FFF2-40B4-BE49-F238E27FC236}">
                <a16:creationId xmlns:a16="http://schemas.microsoft.com/office/drawing/2014/main" id="{8C7BC1E3-8A6C-315D-79F5-510D8C14075E}"/>
              </a:ext>
            </a:extLst>
          </p:cNvPr>
          <p:cNvSpPr/>
          <p:nvPr/>
        </p:nvSpPr>
        <p:spPr>
          <a:xfrm>
            <a:off x="0" y="933450"/>
            <a:ext cx="6019800" cy="146050"/>
          </a:xfrm>
          <a:prstGeom prst="roundRect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对齐B">
            <a:extLst>
              <a:ext uri="{FF2B5EF4-FFF2-40B4-BE49-F238E27FC236}">
                <a16:creationId xmlns:a16="http://schemas.microsoft.com/office/drawing/2014/main" id="{33CDF143-B1D9-E73D-44A5-0A893EC2C88C}"/>
              </a:ext>
            </a:extLst>
          </p:cNvPr>
          <p:cNvSpPr/>
          <p:nvPr/>
        </p:nvSpPr>
        <p:spPr>
          <a:xfrm>
            <a:off x="6096000" y="933450"/>
            <a:ext cx="6019800" cy="146050"/>
          </a:xfrm>
          <a:prstGeom prst="roundRect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">
            <a:extLst>
              <a:ext uri="{FF2B5EF4-FFF2-40B4-BE49-F238E27FC236}">
                <a16:creationId xmlns:a16="http://schemas.microsoft.com/office/drawing/2014/main" id="{1EAF0815-DFEA-F1AC-86CB-BD0D100FD0ED}"/>
              </a:ext>
            </a:extLst>
          </p:cNvPr>
          <p:cNvSpPr/>
          <p:nvPr/>
        </p:nvSpPr>
        <p:spPr>
          <a:xfrm>
            <a:off x="63500" y="1174750"/>
            <a:ext cx="5861050" cy="5486400"/>
          </a:xfrm>
          <a:prstGeom prst="rect">
            <a:avLst/>
          </a:prstGeom>
          <a:solidFill>
            <a:schemeClr val="tx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左文件夹</a:t>
            </a:r>
          </a:p>
        </p:txBody>
      </p:sp>
      <p:sp>
        <p:nvSpPr>
          <p:cNvPr id="14" name="右">
            <a:extLst>
              <a:ext uri="{FF2B5EF4-FFF2-40B4-BE49-F238E27FC236}">
                <a16:creationId xmlns:a16="http://schemas.microsoft.com/office/drawing/2014/main" id="{A90A5DA4-2958-9529-3DAF-19C996E93243}"/>
              </a:ext>
            </a:extLst>
          </p:cNvPr>
          <p:cNvSpPr/>
          <p:nvPr/>
        </p:nvSpPr>
        <p:spPr>
          <a:xfrm>
            <a:off x="6146800" y="1174750"/>
            <a:ext cx="5969000" cy="5486400"/>
          </a:xfrm>
          <a:prstGeom prst="rect">
            <a:avLst/>
          </a:prstGeom>
          <a:solidFill>
            <a:schemeClr val="tx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右文件夹</a:t>
            </a:r>
          </a:p>
        </p:txBody>
      </p:sp>
      <p:grpSp>
        <p:nvGrpSpPr>
          <p:cNvPr id="17" name="组合 16" hidden="1">
            <a:extLst>
              <a:ext uri="{FF2B5EF4-FFF2-40B4-BE49-F238E27FC236}">
                <a16:creationId xmlns:a16="http://schemas.microsoft.com/office/drawing/2014/main" id="{DE32CF44-FF05-DDD9-6993-436BC6177BD0}"/>
              </a:ext>
            </a:extLst>
          </p:cNvPr>
          <p:cNvGrpSpPr/>
          <p:nvPr/>
        </p:nvGrpSpPr>
        <p:grpSpPr>
          <a:xfrm>
            <a:off x="37181" y="1174750"/>
            <a:ext cx="12066838" cy="4445001"/>
            <a:chOff x="37181" y="1174750"/>
            <a:chExt cx="12066838" cy="541020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0EDA308-D04C-B4A9-39A5-79D9A81B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81" y="1174751"/>
              <a:ext cx="5861050" cy="54102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B1FD669-98AA-6185-D3B8-4C05AE6C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8581" y="1174750"/>
              <a:ext cx="5945438" cy="54102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9" name="文件夹标签菜单" hidden="1">
            <a:extLst>
              <a:ext uri="{FF2B5EF4-FFF2-40B4-BE49-F238E27FC236}">
                <a16:creationId xmlns:a16="http://schemas.microsoft.com/office/drawing/2014/main" id="{F109127C-55C4-375D-4FF6-63BC58DDC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929" y="739775"/>
            <a:ext cx="2768742" cy="25337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双击路径栏" hidden="1">
            <a:extLst>
              <a:ext uri="{FF2B5EF4-FFF2-40B4-BE49-F238E27FC236}">
                <a16:creationId xmlns:a16="http://schemas.microsoft.com/office/drawing/2014/main" id="{4F230E7B-FA79-C948-09A4-C119E5475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57" y="872991"/>
            <a:ext cx="1663786" cy="52263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B3C44F5-934A-EDC8-20CC-D4E84F644A63}"/>
              </a:ext>
            </a:extLst>
          </p:cNvPr>
          <p:cNvCxnSpPr>
            <a:cxnSpLocks/>
          </p:cNvCxnSpPr>
          <p:nvPr/>
        </p:nvCxnSpPr>
        <p:spPr>
          <a:xfrm flipV="1">
            <a:off x="7868920" y="872991"/>
            <a:ext cx="163830" cy="512742"/>
          </a:xfrm>
          <a:prstGeom prst="straightConnector1">
            <a:avLst/>
          </a:prstGeom>
          <a:ln w="730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路径栏操作项">
            <a:extLst>
              <a:ext uri="{FF2B5EF4-FFF2-40B4-BE49-F238E27FC236}">
                <a16:creationId xmlns:a16="http://schemas.microsoft.com/office/drawing/2014/main" id="{DED54BC0-7524-D043-3D91-274F6312044A}"/>
              </a:ext>
            </a:extLst>
          </p:cNvPr>
          <p:cNvSpPr txBox="1"/>
          <p:nvPr/>
        </p:nvSpPr>
        <p:spPr>
          <a:xfrm>
            <a:off x="6343650" y="1385733"/>
            <a:ext cx="4006850" cy="1200329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◆ 左键单击（编辑路径）</a:t>
            </a:r>
            <a:endParaRPr lang="en-US" altLang="zh-CN" dirty="0"/>
          </a:p>
          <a:p>
            <a:r>
              <a:rPr lang="zh-CN" altLang="en-US" dirty="0"/>
              <a:t>◆ 左键双击（自定义快速目录菜单）</a:t>
            </a:r>
            <a:endParaRPr lang="en-US" altLang="zh-CN" dirty="0"/>
          </a:p>
          <a:p>
            <a:r>
              <a:rPr lang="zh-CN" altLang="en-US" dirty="0"/>
              <a:t>◆ 右键单击（当前文件夹右键菜单）</a:t>
            </a:r>
            <a:endParaRPr lang="en-US" altLang="zh-CN" dirty="0"/>
          </a:p>
          <a:p>
            <a:r>
              <a:rPr lang="zh-CN" altLang="en-US" dirty="0"/>
              <a:t>◆ 鼠标悬浮（文件夹菜单）</a:t>
            </a:r>
          </a:p>
        </p:txBody>
      </p:sp>
      <p:pic>
        <p:nvPicPr>
          <p:cNvPr id="25" name="文件夹历史" hidden="1">
            <a:extLst>
              <a:ext uri="{FF2B5EF4-FFF2-40B4-BE49-F238E27FC236}">
                <a16:creationId xmlns:a16="http://schemas.microsoft.com/office/drawing/2014/main" id="{260955F3-36B4-7356-94BF-20E32B8FF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7160" y="885825"/>
            <a:ext cx="3892750" cy="51564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442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2" grpId="0" animBg="1"/>
      <p:bldP spid="2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4" grpId="0" animBg="1"/>
      <p:bldP spid="4" grpId="1" animBg="1"/>
      <p:bldP spid="14" grpId="0" animBg="1"/>
      <p:bldP spid="14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1C5133-4FE0-A24B-092D-79C22777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10" name="TC">
            <a:extLst>
              <a:ext uri="{FF2B5EF4-FFF2-40B4-BE49-F238E27FC236}">
                <a16:creationId xmlns:a16="http://schemas.microsoft.com/office/drawing/2014/main" id="{E2DB85D8-CAD7-6451-FFE4-83CF9550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41409F-0ADB-73A0-EEB1-A53F33C19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08" y="2236873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24D4C1-5AF3-7425-6C0A-08C19185C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103" y="1871916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95B836-7DAD-937E-688B-D7506693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219" y="1181368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AF5D2D6-9EC5-5902-D783-4CEA3F85D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896" y="180437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869C6D-229D-B865-8643-4EA756CBC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2735" y="2427372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B2D3B9-C6D9-335B-DB50-8C849538AA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982" y="2244557"/>
            <a:ext cx="5945436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29392B-C577-C68E-321C-EDC3AC02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391" y="1296805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1FDC76-20FD-62F6-AA88-CFBE4080A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286" y="931848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678CC2-373F-ABC3-80E1-4291A2FBB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259" y="482263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6F78F9-39FC-7A1F-7AFF-541CDE130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854" y="1272776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3114DE-D4BB-EC34-1E79-ABFA28386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43" y="200625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bar" hidden="1">
            <a:extLst>
              <a:ext uri="{FF2B5EF4-FFF2-40B4-BE49-F238E27FC236}">
                <a16:creationId xmlns:a16="http://schemas.microsoft.com/office/drawing/2014/main" id="{54EBECFF-2BAD-3FBF-4777-C6FEED4A6D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4981" y="0"/>
            <a:ext cx="2147019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61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"/>
                            </p:stCondLst>
                            <p:childTnLst>
                              <p:par>
                                <p:cTn id="3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2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40"/>
                            </p:stCondLst>
                            <p:childTnLst>
                              <p:par>
                                <p:cTn id="5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6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80"/>
                            </p:stCondLst>
                            <p:childTnLst>
                              <p:par>
                                <p:cTn id="7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962890" y="1871133"/>
            <a:ext cx="82662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9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  <a:endParaRPr lang="zh-CN" altLang="en-US" sz="32600" b="1" dirty="0">
              <a:solidFill>
                <a:schemeClr val="tx1">
                  <a:alpha val="49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41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terial">
            <a:extLst>
              <a:ext uri="{FF2B5EF4-FFF2-40B4-BE49-F238E27FC236}">
                <a16:creationId xmlns:a16="http://schemas.microsoft.com/office/drawing/2014/main" id="{DBA512F4-1B2E-40D4-E677-0C715C27AA3E}"/>
              </a:ext>
            </a:extLst>
          </p:cNvPr>
          <p:cNvSpPr/>
          <p:nvPr/>
        </p:nvSpPr>
        <p:spPr>
          <a:xfrm>
            <a:off x="4352125" y="2920880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UE4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材质结构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7065D-E008-24F7-76F8-5551BB17EE32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7298C6-B7FC-3A1E-72CF-37AA54F589A3}"/>
              </a:ext>
            </a:extLst>
          </p:cNvPr>
          <p:cNvGrpSpPr/>
          <p:nvPr/>
        </p:nvGrpSpPr>
        <p:grpSpPr>
          <a:xfrm>
            <a:off x="-8317406" y="1570006"/>
            <a:ext cx="10628345" cy="3165657"/>
            <a:chOff x="-8317406" y="1570006"/>
            <a:chExt cx="10628345" cy="31656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材质结构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6FA44B-D14F-454E-776A-71DA3D23F854}"/>
              </a:ext>
            </a:extLst>
          </p:cNvPr>
          <p:cNvGrpSpPr/>
          <p:nvPr/>
        </p:nvGrpSpPr>
        <p:grpSpPr>
          <a:xfrm>
            <a:off x="-7513692" y="4410075"/>
            <a:ext cx="8975823" cy="888652"/>
            <a:chOff x="2419066" y="3929703"/>
            <a:chExt cx="8975823" cy="888652"/>
          </a:xfrm>
        </p:grpSpPr>
        <p:sp>
          <p:nvSpPr>
            <p:cNvPr id="33" name="文本框 M">
              <a:extLst>
                <a:ext uri="{FF2B5EF4-FFF2-40B4-BE49-F238E27FC236}">
                  <a16:creationId xmlns:a16="http://schemas.microsoft.com/office/drawing/2014/main" id="{C4CC3989-3FC7-4938-8FAE-AA21BB82B014}"/>
                </a:ext>
              </a:extLst>
            </p:cNvPr>
            <p:cNvSpPr txBox="1"/>
            <p:nvPr/>
          </p:nvSpPr>
          <p:spPr>
            <a:xfrm>
              <a:off x="5199614" y="3929704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4" name="文本框 MI">
              <a:extLst>
                <a:ext uri="{FF2B5EF4-FFF2-40B4-BE49-F238E27FC236}">
                  <a16:creationId xmlns:a16="http://schemas.microsoft.com/office/drawing/2014/main" id="{9B4ED87C-E946-740F-D2F4-B0DFD74A95BA}"/>
                </a:ext>
              </a:extLst>
            </p:cNvPr>
            <p:cNvSpPr txBox="1"/>
            <p:nvPr/>
          </p:nvSpPr>
          <p:spPr>
            <a:xfrm>
              <a:off x="7904408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5" name="文本框 MF">
              <a:extLst>
                <a:ext uri="{FF2B5EF4-FFF2-40B4-BE49-F238E27FC236}">
                  <a16:creationId xmlns:a16="http://schemas.microsoft.com/office/drawing/2014/main" id="{523D3002-9F8F-0C70-B437-6A5AC3EA7FC2}"/>
                </a:ext>
              </a:extLst>
            </p:cNvPr>
            <p:cNvSpPr txBox="1"/>
            <p:nvPr/>
          </p:nvSpPr>
          <p:spPr>
            <a:xfrm>
              <a:off x="2419066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4" name="文本框 MI">
              <a:extLst>
                <a:ext uri="{FF2B5EF4-FFF2-40B4-BE49-F238E27FC236}">
                  <a16:creationId xmlns:a16="http://schemas.microsoft.com/office/drawing/2014/main" id="{65376546-8EF6-4056-7295-B909A1AD397F}"/>
                </a:ext>
              </a:extLst>
            </p:cNvPr>
            <p:cNvSpPr txBox="1"/>
            <p:nvPr/>
          </p:nvSpPr>
          <p:spPr>
            <a:xfrm>
              <a:off x="10586289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8" name="文本框 M">
            <a:extLst>
              <a:ext uri="{FF2B5EF4-FFF2-40B4-BE49-F238E27FC236}">
                <a16:creationId xmlns:a16="http://schemas.microsoft.com/office/drawing/2014/main" id="{17593F07-218D-3B51-5FFF-2B3BD3B4E754}"/>
              </a:ext>
            </a:extLst>
          </p:cNvPr>
          <p:cNvSpPr txBox="1"/>
          <p:nvPr/>
        </p:nvSpPr>
        <p:spPr>
          <a:xfrm>
            <a:off x="1873920" y="2037621"/>
            <a:ext cx="808600" cy="888651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D5810B-3011-6E5A-C575-0D87EA7B47E1}"/>
              </a:ext>
            </a:extLst>
          </p:cNvPr>
          <p:cNvSpPr/>
          <p:nvPr/>
        </p:nvSpPr>
        <p:spPr>
          <a:xfrm>
            <a:off x="-8776828" y="0"/>
            <a:ext cx="10804172" cy="68595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MI">
            <a:extLst>
              <a:ext uri="{FF2B5EF4-FFF2-40B4-BE49-F238E27FC236}">
                <a16:creationId xmlns:a16="http://schemas.microsoft.com/office/drawing/2014/main" id="{639F4C49-2D9D-548F-092F-5A740BB0FB64}"/>
              </a:ext>
            </a:extLst>
          </p:cNvPr>
          <p:cNvSpPr txBox="1"/>
          <p:nvPr/>
        </p:nvSpPr>
        <p:spPr>
          <a:xfrm>
            <a:off x="1057831" y="3041052"/>
            <a:ext cx="808600" cy="888651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MI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00B959-9713-4F96-2D07-989385768095}"/>
              </a:ext>
            </a:extLst>
          </p:cNvPr>
          <p:cNvSpPr/>
          <p:nvPr/>
        </p:nvSpPr>
        <p:spPr>
          <a:xfrm>
            <a:off x="-9592917" y="0"/>
            <a:ext cx="10804172" cy="6859534"/>
          </a:xfrm>
          <a:prstGeom prst="rect">
            <a:avLst/>
          </a:prstGeom>
          <a:solidFill>
            <a:srgbClr val="4E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MF">
            <a:extLst>
              <a:ext uri="{FF2B5EF4-FFF2-40B4-BE49-F238E27FC236}">
                <a16:creationId xmlns:a16="http://schemas.microsoft.com/office/drawing/2014/main" id="{C70A4406-617C-9314-67A8-E94F551E4BD1}"/>
              </a:ext>
            </a:extLst>
          </p:cNvPr>
          <p:cNvSpPr txBox="1"/>
          <p:nvPr/>
        </p:nvSpPr>
        <p:spPr>
          <a:xfrm>
            <a:off x="254423" y="4061331"/>
            <a:ext cx="808600" cy="888651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MF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8ADDEA-45D2-9DEE-B577-8AF307B5A082}"/>
              </a:ext>
            </a:extLst>
          </p:cNvPr>
          <p:cNvSpPr/>
          <p:nvPr/>
        </p:nvSpPr>
        <p:spPr>
          <a:xfrm>
            <a:off x="-10400539" y="0"/>
            <a:ext cx="10804172" cy="685953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4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 p14:presetBounceEnd="51000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 p14:bounceEnd="51000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C618A0-EFDA-C41E-DA05-A4CBE6343034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600" b="1" dirty="0">
                <a:solidFill>
                  <a:schemeClr val="accent1">
                    <a:lumMod val="60000"/>
                    <a:lumOff val="40000"/>
                    <a:alpha val="37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28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  <a:endParaRPr lang="zh-CN" altLang="en-US" sz="32600" b="1" dirty="0">
              <a:solidFill>
                <a:schemeClr val="accent1">
                  <a:lumMod val="60000"/>
                  <a:lumOff val="40000"/>
                  <a:alpha val="37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28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22" name="Material">
            <a:extLst>
              <a:ext uri="{FF2B5EF4-FFF2-40B4-BE49-F238E27FC236}">
                <a16:creationId xmlns:a16="http://schemas.microsoft.com/office/drawing/2014/main" id="{6856504E-5310-259F-37FD-524507670E69}"/>
              </a:ext>
            </a:extLst>
          </p:cNvPr>
          <p:cNvSpPr/>
          <p:nvPr/>
        </p:nvSpPr>
        <p:spPr>
          <a:xfrm>
            <a:off x="2975948" y="2920880"/>
            <a:ext cx="6938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材质蓝图（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Material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7065D-E008-24F7-76F8-5551BB17EE32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7298C6-B7FC-3A1E-72CF-37AA54F589A3}"/>
              </a:ext>
            </a:extLst>
          </p:cNvPr>
          <p:cNvGrpSpPr/>
          <p:nvPr/>
        </p:nvGrpSpPr>
        <p:grpSpPr>
          <a:xfrm>
            <a:off x="-8317406" y="1570006"/>
            <a:ext cx="10628345" cy="3165657"/>
            <a:chOff x="-8317406" y="1570006"/>
            <a:chExt cx="10628345" cy="31656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材质结构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6FA44B-D14F-454E-776A-71DA3D23F854}"/>
              </a:ext>
            </a:extLst>
          </p:cNvPr>
          <p:cNvGrpSpPr/>
          <p:nvPr/>
        </p:nvGrpSpPr>
        <p:grpSpPr>
          <a:xfrm>
            <a:off x="-7513692" y="4410075"/>
            <a:ext cx="6293942" cy="888652"/>
            <a:chOff x="2419066" y="3929703"/>
            <a:chExt cx="6293942" cy="888652"/>
          </a:xfrm>
        </p:grpSpPr>
        <p:sp>
          <p:nvSpPr>
            <p:cNvPr id="33" name="文本框 M">
              <a:extLst>
                <a:ext uri="{FF2B5EF4-FFF2-40B4-BE49-F238E27FC236}">
                  <a16:creationId xmlns:a16="http://schemas.microsoft.com/office/drawing/2014/main" id="{C4CC3989-3FC7-4938-8FAE-AA21BB82B014}"/>
                </a:ext>
              </a:extLst>
            </p:cNvPr>
            <p:cNvSpPr txBox="1"/>
            <p:nvPr/>
          </p:nvSpPr>
          <p:spPr>
            <a:xfrm>
              <a:off x="5199614" y="3929704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4" name="文本框 MI">
              <a:extLst>
                <a:ext uri="{FF2B5EF4-FFF2-40B4-BE49-F238E27FC236}">
                  <a16:creationId xmlns:a16="http://schemas.microsoft.com/office/drawing/2014/main" id="{9B4ED87C-E946-740F-D2F4-B0DFD74A95BA}"/>
                </a:ext>
              </a:extLst>
            </p:cNvPr>
            <p:cNvSpPr txBox="1"/>
            <p:nvPr/>
          </p:nvSpPr>
          <p:spPr>
            <a:xfrm>
              <a:off x="7904408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5" name="文本框 MF">
              <a:extLst>
                <a:ext uri="{FF2B5EF4-FFF2-40B4-BE49-F238E27FC236}">
                  <a16:creationId xmlns:a16="http://schemas.microsoft.com/office/drawing/2014/main" id="{523D3002-9F8F-0C70-B437-6A5AC3EA7FC2}"/>
                </a:ext>
              </a:extLst>
            </p:cNvPr>
            <p:cNvSpPr txBox="1"/>
            <p:nvPr/>
          </p:nvSpPr>
          <p:spPr>
            <a:xfrm>
              <a:off x="2419066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8" name="文本框 M">
            <a:extLst>
              <a:ext uri="{FF2B5EF4-FFF2-40B4-BE49-F238E27FC236}">
                <a16:creationId xmlns:a16="http://schemas.microsoft.com/office/drawing/2014/main" id="{17593F07-218D-3B51-5FFF-2B3BD3B4E754}"/>
              </a:ext>
            </a:extLst>
          </p:cNvPr>
          <p:cNvSpPr txBox="1"/>
          <p:nvPr/>
        </p:nvSpPr>
        <p:spPr>
          <a:xfrm>
            <a:off x="1873920" y="2037621"/>
            <a:ext cx="808600" cy="888651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D5810B-3011-6E5A-C575-0D87EA7B47E1}"/>
              </a:ext>
            </a:extLst>
          </p:cNvPr>
          <p:cNvSpPr/>
          <p:nvPr/>
        </p:nvSpPr>
        <p:spPr>
          <a:xfrm>
            <a:off x="-8776828" y="0"/>
            <a:ext cx="10804172" cy="68595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MI">
            <a:extLst>
              <a:ext uri="{FF2B5EF4-FFF2-40B4-BE49-F238E27FC236}">
                <a16:creationId xmlns:a16="http://schemas.microsoft.com/office/drawing/2014/main" id="{639F4C49-2D9D-548F-092F-5A740BB0FB64}"/>
              </a:ext>
            </a:extLst>
          </p:cNvPr>
          <p:cNvSpPr txBox="1"/>
          <p:nvPr/>
        </p:nvSpPr>
        <p:spPr>
          <a:xfrm>
            <a:off x="1057831" y="3041052"/>
            <a:ext cx="808600" cy="888651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MI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00B959-9713-4F96-2D07-989385768095}"/>
              </a:ext>
            </a:extLst>
          </p:cNvPr>
          <p:cNvSpPr/>
          <p:nvPr/>
        </p:nvSpPr>
        <p:spPr>
          <a:xfrm>
            <a:off x="-9592917" y="0"/>
            <a:ext cx="10804172" cy="6859534"/>
          </a:xfrm>
          <a:prstGeom prst="rect">
            <a:avLst/>
          </a:prstGeom>
          <a:solidFill>
            <a:srgbClr val="4E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MF">
            <a:extLst>
              <a:ext uri="{FF2B5EF4-FFF2-40B4-BE49-F238E27FC236}">
                <a16:creationId xmlns:a16="http://schemas.microsoft.com/office/drawing/2014/main" id="{C70A4406-617C-9314-67A8-E94F551E4BD1}"/>
              </a:ext>
            </a:extLst>
          </p:cNvPr>
          <p:cNvSpPr txBox="1"/>
          <p:nvPr/>
        </p:nvSpPr>
        <p:spPr>
          <a:xfrm>
            <a:off x="254423" y="4061331"/>
            <a:ext cx="808600" cy="888651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MF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8ADDEA-45D2-9DEE-B577-8AF307B5A082}"/>
              </a:ext>
            </a:extLst>
          </p:cNvPr>
          <p:cNvSpPr/>
          <p:nvPr/>
        </p:nvSpPr>
        <p:spPr>
          <a:xfrm>
            <a:off x="-10396325" y="0"/>
            <a:ext cx="10804172" cy="685953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13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67448 4.81481E-6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67448 4.81481E-6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67448 4.81481E-6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67448 4.81481E-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25 4.44444E-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0 L -0.25 0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25 -1.85185E-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5 0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25 -4.44444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43F4D322-D0C5-BD62-97BA-68E1B237C85A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600" b="1" dirty="0">
                <a:solidFill>
                  <a:schemeClr val="accent1">
                    <a:lumMod val="60000"/>
                    <a:lumOff val="40000"/>
                    <a:alpha val="37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28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  <a:endParaRPr lang="zh-CN" altLang="en-US" sz="32600" b="1" dirty="0">
              <a:solidFill>
                <a:schemeClr val="accent1">
                  <a:lumMod val="60000"/>
                  <a:lumOff val="40000"/>
                  <a:alpha val="37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28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D1AF09-EFCA-0576-5C96-2F64D2E5DBAF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  <a:solidFill>
            <a:schemeClr val="bg2">
              <a:lumMod val="50000"/>
            </a:schemeClr>
          </a:solidFill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UE4 </a:t>
              </a:r>
              <a:r>
                <a:rPr lang="zh-CN" altLang="en-US" sz="3600" dirty="0"/>
                <a:t>材质结构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23" name="Material">
            <a:extLst>
              <a:ext uri="{FF2B5EF4-FFF2-40B4-BE49-F238E27FC236}">
                <a16:creationId xmlns:a16="http://schemas.microsoft.com/office/drawing/2014/main" id="{E623BC63-0CBD-ABF0-782A-548C5A3CF635}"/>
              </a:ext>
            </a:extLst>
          </p:cNvPr>
          <p:cNvSpPr/>
          <p:nvPr/>
        </p:nvSpPr>
        <p:spPr>
          <a:xfrm>
            <a:off x="2975948" y="2920880"/>
            <a:ext cx="6938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材质蓝图（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Material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CA1E171-F9FA-6981-1628-4B30591A3EFB}"/>
              </a:ext>
            </a:extLst>
          </p:cNvPr>
          <p:cNvGrpSpPr/>
          <p:nvPr/>
        </p:nvGrpSpPr>
        <p:grpSpPr>
          <a:xfrm>
            <a:off x="-8777121" y="3934"/>
            <a:ext cx="11459348" cy="6859534"/>
            <a:chOff x="-1543570" y="-1534"/>
            <a:chExt cx="11459348" cy="68595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7593F07-218D-3B51-5FFF-2B3BD3B4E754}"/>
                </a:ext>
              </a:extLst>
            </p:cNvPr>
            <p:cNvSpPr txBox="1"/>
            <p:nvPr/>
          </p:nvSpPr>
          <p:spPr>
            <a:xfrm>
              <a:off x="9107178" y="2036087"/>
              <a:ext cx="808600" cy="888651"/>
            </a:xfrm>
            <a:prstGeom prst="flowChartAlternateProcess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D5810B-3011-6E5A-C575-0D87EA7B47E1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D782E4-DFFC-7231-C06E-B62BA4DD83AD}"/>
              </a:ext>
            </a:extLst>
          </p:cNvPr>
          <p:cNvGrpSpPr/>
          <p:nvPr/>
        </p:nvGrpSpPr>
        <p:grpSpPr>
          <a:xfrm>
            <a:off x="654690" y="28400"/>
            <a:ext cx="9588109" cy="6801200"/>
            <a:chOff x="571891" y="28400"/>
            <a:chExt cx="9588109" cy="680120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67C1BE2-1220-343F-C03C-F49F6CF6B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891" y="28400"/>
              <a:ext cx="9309578" cy="6801200"/>
            </a:xfrm>
            <a:prstGeom prst="rect">
              <a:avLst/>
            </a:prstGeom>
            <a:effectLst>
              <a:softEdge rad="889000"/>
            </a:effectLst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ED7193D-50AE-450A-711E-8F131DF26B41}"/>
                </a:ext>
              </a:extLst>
            </p:cNvPr>
            <p:cNvSpPr txBox="1"/>
            <p:nvPr/>
          </p:nvSpPr>
          <p:spPr>
            <a:xfrm>
              <a:off x="2406879" y="330822"/>
              <a:ext cx="61594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常用材质节点</a:t>
              </a:r>
              <a:endParaRPr lang="en-US" altLang="zh-CN" sz="2800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  <a:p>
              <a:endParaRPr lang="en-US" altLang="zh-CN" dirty="0"/>
            </a:p>
            <a:p>
              <a:r>
                <a:rPr lang="zh-CN" altLang="en-US" dirty="0"/>
                <a:t>乘（</a:t>
              </a:r>
              <a:r>
                <a:rPr lang="en-US" altLang="zh-CN" dirty="0"/>
                <a:t>m</a:t>
              </a:r>
              <a:r>
                <a:rPr lang="zh-CN" altLang="en-US" dirty="0"/>
                <a:t>）</a:t>
              </a:r>
              <a:r>
                <a:rPr lang="en-US" altLang="zh-CN" dirty="0"/>
                <a:t>              </a:t>
              </a:r>
              <a:r>
                <a:rPr lang="zh-CN" altLang="en-US" dirty="0"/>
                <a:t>除（</a:t>
              </a:r>
              <a:r>
                <a:rPr lang="en-US" altLang="zh-CN" dirty="0"/>
                <a:t>d</a:t>
              </a:r>
              <a:r>
                <a:rPr lang="zh-CN" altLang="en-US" dirty="0"/>
                <a:t>）</a:t>
              </a:r>
              <a:r>
                <a:rPr lang="en-US" altLang="zh-CN" dirty="0"/>
                <a:t>            </a:t>
              </a:r>
              <a:r>
                <a:rPr lang="zh-CN" altLang="en-US" dirty="0"/>
                <a:t>加（</a:t>
              </a:r>
              <a:r>
                <a:rPr lang="en-US" altLang="zh-CN" dirty="0"/>
                <a:t>a</a:t>
              </a:r>
              <a:r>
                <a:rPr lang="zh-CN" altLang="en-US" dirty="0"/>
                <a:t>）</a:t>
              </a:r>
              <a:r>
                <a:rPr lang="en-US" altLang="zh-CN" dirty="0"/>
                <a:t>               </a:t>
              </a:r>
              <a:r>
                <a:rPr lang="zh-CN" altLang="en-US" dirty="0"/>
                <a:t>减  </a:t>
              </a:r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CC7B75-A81D-7729-4ECC-29AC59180CE5}"/>
                </a:ext>
              </a:extLst>
            </p:cNvPr>
            <p:cNvSpPr txBox="1"/>
            <p:nvPr/>
          </p:nvSpPr>
          <p:spPr>
            <a:xfrm>
              <a:off x="2406879" y="2821251"/>
              <a:ext cx="775312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UV</a:t>
              </a:r>
              <a:r>
                <a:rPr lang="zh-CN" altLang="en-US" dirty="0"/>
                <a:t>（</a:t>
              </a:r>
              <a:r>
                <a:rPr lang="en-US" altLang="zh-CN" dirty="0"/>
                <a:t>u</a:t>
              </a:r>
              <a:r>
                <a:rPr lang="zh-CN" altLang="en-US" dirty="0"/>
                <a:t>）</a:t>
              </a:r>
              <a:r>
                <a:rPr lang="en-US" altLang="zh-CN" dirty="0"/>
                <a:t>                </a:t>
              </a:r>
              <a:r>
                <a:rPr lang="zh-CN" altLang="en-US" dirty="0"/>
                <a:t>贴图（</a:t>
              </a:r>
              <a:r>
                <a:rPr lang="en-US" altLang="zh-CN" dirty="0"/>
                <a:t>t</a:t>
              </a:r>
              <a:r>
                <a:rPr lang="zh-CN" altLang="en-US" dirty="0"/>
                <a:t>）</a:t>
              </a:r>
              <a:r>
                <a:rPr lang="en-US" altLang="zh-CN" dirty="0"/>
                <a:t>          </a:t>
              </a:r>
              <a:r>
                <a:rPr lang="zh-CN" altLang="en-US" dirty="0"/>
                <a:t>一维常数（</a:t>
              </a:r>
              <a:r>
                <a:rPr lang="en-US" altLang="zh-CN" dirty="0"/>
                <a:t>1</a:t>
              </a:r>
              <a:r>
                <a:rPr lang="zh-CN" altLang="en-US" dirty="0"/>
                <a:t>）</a:t>
              </a:r>
              <a:r>
                <a:rPr lang="en-US" altLang="zh-CN" dirty="0"/>
                <a:t> </a:t>
              </a:r>
              <a:r>
                <a:rPr lang="zh-CN" altLang="en-US" dirty="0"/>
                <a:t>暴露常数（</a:t>
              </a:r>
              <a:r>
                <a:rPr lang="en-US" altLang="zh-CN" dirty="0"/>
                <a:t>s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 </a:t>
              </a:r>
              <a:r>
                <a:rPr lang="zh-CN" altLang="en-US" dirty="0">
                  <a:solidFill>
                    <a:srgbClr val="C00000"/>
                  </a:solidFill>
                </a:rPr>
                <a:t>按住</a:t>
              </a:r>
              <a:r>
                <a:rPr lang="zh-CN" alt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括号中的快捷键再点击</a:t>
              </a:r>
              <a:r>
                <a:rPr lang="zh-CN" altLang="en-US" dirty="0">
                  <a:solidFill>
                    <a:srgbClr val="C00000"/>
                  </a:solidFill>
                </a:rPr>
                <a:t>鼠标左键</a:t>
              </a:r>
              <a:r>
                <a:rPr lang="zh-CN" alt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可以快速创建相应节点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951025-4466-F7EF-45C6-A3CB7EF1CC66}"/>
              </a:ext>
            </a:extLst>
          </p:cNvPr>
          <p:cNvGrpSpPr/>
          <p:nvPr/>
        </p:nvGrpSpPr>
        <p:grpSpPr>
          <a:xfrm>
            <a:off x="-9592917" y="0"/>
            <a:ext cx="11459348" cy="6859534"/>
            <a:chOff x="-1543570" y="-1534"/>
            <a:chExt cx="11459348" cy="685953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39F4C49-2D9D-548F-092F-5A740BB0FB64}"/>
                </a:ext>
              </a:extLst>
            </p:cNvPr>
            <p:cNvSpPr txBox="1"/>
            <p:nvPr/>
          </p:nvSpPr>
          <p:spPr>
            <a:xfrm>
              <a:off x="9107178" y="3039518"/>
              <a:ext cx="808600" cy="888651"/>
            </a:xfrm>
            <a:prstGeom prst="flowChartAlternateProcess">
              <a:avLst/>
            </a:prstGeom>
            <a:solidFill>
              <a:srgbClr val="4E607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00B959-9713-4F96-2D07-989385768095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rgbClr val="4E6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F6BD44A-0418-7275-D2E9-F6673D940EE8}"/>
              </a:ext>
            </a:extLst>
          </p:cNvPr>
          <p:cNvGrpSpPr/>
          <p:nvPr/>
        </p:nvGrpSpPr>
        <p:grpSpPr>
          <a:xfrm>
            <a:off x="-10396325" y="0"/>
            <a:ext cx="11459348" cy="6859534"/>
            <a:chOff x="-1543570" y="-1534"/>
            <a:chExt cx="11459348" cy="685953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70A4406-617C-9314-67A8-E94F551E4BD1}"/>
                </a:ext>
              </a:extLst>
            </p:cNvPr>
            <p:cNvSpPr txBox="1"/>
            <p:nvPr/>
          </p:nvSpPr>
          <p:spPr>
            <a:xfrm>
              <a:off x="9107178" y="4059797"/>
              <a:ext cx="808600" cy="888651"/>
            </a:xfrm>
            <a:prstGeom prst="flowChartAlternateProcess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8ADDEA-45D2-9DEE-B577-8AF307B5A082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1" name="图片 40锚点图">
            <a:extLst>
              <a:ext uri="{FF2B5EF4-FFF2-40B4-BE49-F238E27FC236}">
                <a16:creationId xmlns:a16="http://schemas.microsoft.com/office/drawing/2014/main" id="{CF238BC2-34D8-7219-FE0A-E77FB2C6B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882" y="1307821"/>
            <a:ext cx="5162815" cy="4102311"/>
          </a:xfrm>
          <a:prstGeom prst="rect">
            <a:avLst/>
          </a:prstGeom>
          <a:effectLst>
            <a:softEdge rad="749300"/>
          </a:effectLst>
        </p:spPr>
      </p:pic>
      <p:grpSp>
        <p:nvGrpSpPr>
          <p:cNvPr id="54" name="组合 53锚点">
            <a:extLst>
              <a:ext uri="{FF2B5EF4-FFF2-40B4-BE49-F238E27FC236}">
                <a16:creationId xmlns:a16="http://schemas.microsoft.com/office/drawing/2014/main" id="{16DA4CAB-7B23-776D-2348-5F1298CB41A9}"/>
              </a:ext>
            </a:extLst>
          </p:cNvPr>
          <p:cNvGrpSpPr/>
          <p:nvPr/>
        </p:nvGrpSpPr>
        <p:grpSpPr>
          <a:xfrm>
            <a:off x="3653629" y="2654469"/>
            <a:ext cx="4743417" cy="2062103"/>
            <a:chOff x="3653629" y="2654469"/>
            <a:chExt cx="4743417" cy="20621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F5810F4-EA39-284A-5EA1-0CB87D6BD9F2}"/>
                    </a:ext>
                  </a:extLst>
                </p14:cNvPr>
                <p14:cNvContentPartPr/>
                <p14:nvPr/>
              </p14:nvContentPartPr>
              <p14:xfrm rot="21216501">
                <a:off x="4100656" y="4083071"/>
                <a:ext cx="758138" cy="2759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F5810F4-EA39-284A-5EA1-0CB87D6BD9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1216501">
                  <a:off x="4091652" y="4074064"/>
                  <a:ext cx="775786" cy="293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18A49CE-289D-0C06-82E1-936C166099C0}"/>
                    </a:ext>
                  </a:extLst>
                </p14:cNvPr>
                <p14:cNvContentPartPr/>
                <p14:nvPr/>
              </p14:nvContentPartPr>
              <p14:xfrm rot="21216501">
                <a:off x="4765524" y="4071349"/>
                <a:ext cx="75960" cy="134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18A49CE-289D-0C06-82E1-936C166099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1216501">
                  <a:off x="4756884" y="4062349"/>
                  <a:ext cx="93600" cy="151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1F89F16-F184-1534-F5F8-B824F567BC6D}"/>
                </a:ext>
              </a:extLst>
            </p:cNvPr>
            <p:cNvSpPr txBox="1"/>
            <p:nvPr/>
          </p:nvSpPr>
          <p:spPr>
            <a:xfrm>
              <a:off x="3653629" y="2654469"/>
              <a:ext cx="474341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92D050"/>
                  </a:solidFill>
                </a:rPr>
                <a:t>  输入锚点                                        输出锚点</a:t>
              </a:r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endParaRPr lang="en-US" altLang="zh-CN" sz="1600" dirty="0">
                <a:solidFill>
                  <a:srgbClr val="92D050"/>
                </a:solidFill>
              </a:endParaRPr>
            </a:p>
            <a:p>
              <a:r>
                <a:rPr lang="zh-CN" altLang="en-US" sz="1600" dirty="0">
                  <a:solidFill>
                    <a:srgbClr val="92D050"/>
                  </a:solidFill>
                </a:rPr>
                <a:t>必连锚点</a:t>
              </a:r>
            </a:p>
          </p:txBody>
        </p:sp>
      </p:grpSp>
      <p:grpSp>
        <p:nvGrpSpPr>
          <p:cNvPr id="29" name="混合">
            <a:extLst>
              <a:ext uri="{FF2B5EF4-FFF2-40B4-BE49-F238E27FC236}">
                <a16:creationId xmlns:a16="http://schemas.microsoft.com/office/drawing/2014/main" id="{9B02C929-E638-0868-6869-75BD8FDC160A}"/>
              </a:ext>
            </a:extLst>
          </p:cNvPr>
          <p:cNvGrpSpPr/>
          <p:nvPr/>
        </p:nvGrpSpPr>
        <p:grpSpPr>
          <a:xfrm>
            <a:off x="2641022" y="867897"/>
            <a:ext cx="6218651" cy="5025107"/>
            <a:chOff x="2641022" y="867897"/>
            <a:chExt cx="6218651" cy="5025107"/>
          </a:xfrm>
        </p:grpSpPr>
        <p:pic>
          <p:nvPicPr>
            <p:cNvPr id="28" name="混合模式">
              <a:extLst>
                <a:ext uri="{FF2B5EF4-FFF2-40B4-BE49-F238E27FC236}">
                  <a16:creationId xmlns:a16="http://schemas.microsoft.com/office/drawing/2014/main" id="{3B413A4E-A416-75D9-9B61-648FA721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26280" y="1683019"/>
              <a:ext cx="4347892" cy="16651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混合模式text">
                  <a:extLst>
                    <a:ext uri="{FF2B5EF4-FFF2-40B4-BE49-F238E27FC236}">
                      <a16:creationId xmlns:a16="http://schemas.microsoft.com/office/drawing/2014/main" id="{7775FC40-AF5D-1596-60DF-72EDB83A16F5}"/>
                    </a:ext>
                  </a:extLst>
                </p:cNvPr>
                <p:cNvSpPr txBox="1"/>
                <p:nvPr/>
              </p:nvSpPr>
              <p:spPr>
                <a:xfrm>
                  <a:off x="3805073" y="3861679"/>
                  <a:ext cx="5054600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Opaque</a:t>
                  </a:r>
                  <a:r>
                    <a:rPr lang="zh-CN" altLang="en-US" dirty="0"/>
                    <a:t>：不透明</a:t>
                  </a:r>
                  <a:endParaRPr lang="en-US" altLang="zh-CN" dirty="0"/>
                </a:p>
                <a:p>
                  <a:r>
                    <a:rPr lang="en-US" altLang="zh-CN" dirty="0"/>
                    <a:t>Masked</a:t>
                  </a:r>
                  <a:r>
                    <a:rPr lang="zh-CN" altLang="en-US" dirty="0"/>
                    <a:t>：全透明遮掩</a:t>
                  </a:r>
                  <a:endParaRPr lang="en-US" altLang="zh-CN" dirty="0"/>
                </a:p>
                <a:p>
                  <a:r>
                    <a:rPr lang="en-US" altLang="zh-CN" dirty="0"/>
                    <a:t>Translucent</a:t>
                  </a:r>
                  <a:r>
                    <a:rPr lang="zh-CN" altLang="en-US" dirty="0"/>
                    <a:t>：半透明</a:t>
                  </a:r>
                  <a:endParaRPr lang="en-US" altLang="zh-CN" dirty="0"/>
                </a:p>
                <a:p>
                  <a:r>
                    <a:rPr lang="en-US" altLang="zh-CN" dirty="0"/>
                    <a:t>Additive</a:t>
                  </a:r>
                  <a:r>
                    <a:rPr lang="zh-CN" altLang="en-US" dirty="0"/>
                    <a:t>：叠加</a:t>
                  </a:r>
                  <a:endParaRPr lang="en-US" altLang="zh-CN" dirty="0"/>
                </a:p>
                <a:p>
                  <a:r>
                    <a:rPr lang="en-US" altLang="zh-CN" dirty="0"/>
                    <a:t>Modulate</a:t>
                  </a:r>
                  <a:r>
                    <a:rPr lang="zh-CN" altLang="en-US" dirty="0"/>
                    <a:t>：正面叠底</a:t>
                  </a:r>
                  <a:endParaRPr lang="en-US" altLang="zh-CN" dirty="0"/>
                </a:p>
                <a:p>
                  <a:r>
                    <a:rPr lang="en-US" altLang="zh-CN" b="0" dirty="0"/>
                    <a:t>AlphaComposite</a:t>
                  </a:r>
                  <a:r>
                    <a:rPr lang="zh-CN" altLang="en-US" b="0" dirty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altLang="zh-CN" dirty="0"/>
                </a:p>
                <a:p>
                  <a:r>
                    <a:rPr lang="en-US" altLang="zh-CN" dirty="0"/>
                    <a:t>AlphaCutout</a:t>
                  </a:r>
                  <a:r>
                    <a:rPr lang="zh-CN" altLang="en-US" dirty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altLang="zh-CN" dirty="0"/>
                </a:p>
              </p:txBody>
            </p:sp>
          </mc:Choice>
          <mc:Fallback>
            <p:sp>
              <p:nvSpPr>
                <p:cNvPr id="42" name="混合模式text">
                  <a:extLst>
                    <a:ext uri="{FF2B5EF4-FFF2-40B4-BE49-F238E27FC236}">
                      <a16:creationId xmlns:a16="http://schemas.microsoft.com/office/drawing/2014/main" id="{7775FC40-AF5D-1596-60DF-72EDB83A1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073" y="3861679"/>
                  <a:ext cx="5054600" cy="2031325"/>
                </a:xfrm>
                <a:prstGeom prst="rect">
                  <a:avLst/>
                </a:prstGeom>
                <a:blipFill>
                  <a:blip r:embed="rId13"/>
                  <a:stretch>
                    <a:fillRect l="-965" t="-1497" b="-35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混合模式t">
              <a:extLst>
                <a:ext uri="{FF2B5EF4-FFF2-40B4-BE49-F238E27FC236}">
                  <a16:creationId xmlns:a16="http://schemas.microsoft.com/office/drawing/2014/main" id="{B00AC089-8197-AE8A-FE41-3E995566AAA3}"/>
                </a:ext>
              </a:extLst>
            </p:cNvPr>
            <p:cNvSpPr txBox="1"/>
            <p:nvPr/>
          </p:nvSpPr>
          <p:spPr>
            <a:xfrm>
              <a:off x="2641022" y="867897"/>
              <a:ext cx="6159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混合模式</a:t>
              </a:r>
              <a:endParaRPr lang="zh-CN" altLang="en-US" dirty="0"/>
            </a:p>
          </p:txBody>
        </p:sp>
      </p:grpSp>
      <p:grpSp>
        <p:nvGrpSpPr>
          <p:cNvPr id="11" name="类型">
            <a:extLst>
              <a:ext uri="{FF2B5EF4-FFF2-40B4-BE49-F238E27FC236}">
                <a16:creationId xmlns:a16="http://schemas.microsoft.com/office/drawing/2014/main" id="{5C0017F4-1DF7-45E4-E925-F9E8846432D3}"/>
              </a:ext>
            </a:extLst>
          </p:cNvPr>
          <p:cNvGrpSpPr/>
          <p:nvPr/>
        </p:nvGrpSpPr>
        <p:grpSpPr>
          <a:xfrm>
            <a:off x="2743169" y="869431"/>
            <a:ext cx="6273314" cy="5125926"/>
            <a:chOff x="-6564329" y="849088"/>
            <a:chExt cx="6273314" cy="512592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315156A-5361-98F9-F099-68B655C5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5029176" y="1584745"/>
              <a:ext cx="3279012" cy="1979781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523A384-3065-918D-9A14-36E0F147283F}"/>
                </a:ext>
              </a:extLst>
            </p:cNvPr>
            <p:cNvSpPr txBox="1"/>
            <p:nvPr/>
          </p:nvSpPr>
          <p:spPr>
            <a:xfrm>
              <a:off x="-6564329" y="849088"/>
              <a:ext cx="6159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材质作用范围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E4CEB4F-1ACD-BF8A-0860-CD6F18A045BC}"/>
                </a:ext>
              </a:extLst>
            </p:cNvPr>
            <p:cNvSpPr txBox="1"/>
            <p:nvPr/>
          </p:nvSpPr>
          <p:spPr>
            <a:xfrm>
              <a:off x="-5345615" y="3943689"/>
              <a:ext cx="50546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Surface</a:t>
              </a:r>
              <a:r>
                <a:rPr lang="zh-CN" altLang="en-US" dirty="0"/>
                <a:t>：表面</a:t>
              </a:r>
              <a:endParaRPr lang="en-US" altLang="zh-CN" dirty="0"/>
            </a:p>
            <a:p>
              <a:r>
                <a:rPr lang="en-US" altLang="zh-CN" dirty="0"/>
                <a:t>Deferred Decal</a:t>
              </a:r>
              <a:r>
                <a:rPr lang="zh-CN" altLang="en-US" dirty="0"/>
                <a:t>：延迟贴花</a:t>
              </a:r>
              <a:endParaRPr lang="en-US" altLang="zh-CN" dirty="0"/>
            </a:p>
            <a:p>
              <a:r>
                <a:rPr lang="en-US" altLang="zh-CN" dirty="0"/>
                <a:t>Light Function</a:t>
              </a:r>
              <a:r>
                <a:rPr lang="zh-CN" altLang="en-US" dirty="0"/>
                <a:t>：灯光函数</a:t>
              </a:r>
              <a:endParaRPr lang="en-US" altLang="zh-CN" dirty="0"/>
            </a:p>
            <a:p>
              <a:r>
                <a:rPr lang="en-US" altLang="zh-CN" dirty="0"/>
                <a:t>Volume</a:t>
              </a:r>
              <a:r>
                <a:rPr lang="zh-CN" altLang="en-US" dirty="0"/>
                <a:t>：体积材质</a:t>
              </a:r>
              <a:endParaRPr lang="en-US" altLang="zh-CN" dirty="0"/>
            </a:p>
            <a:p>
              <a:r>
                <a:rPr lang="en-US" altLang="zh-CN" dirty="0"/>
                <a:t>Post Process</a:t>
              </a:r>
              <a:r>
                <a:rPr lang="zh-CN" altLang="en-US" dirty="0"/>
                <a:t>：后处理材质</a:t>
              </a:r>
              <a:endParaRPr lang="en-US" altLang="zh-CN" dirty="0"/>
            </a:p>
            <a:p>
              <a:r>
                <a:rPr lang="en-US" altLang="zh-CN" dirty="0"/>
                <a:t>User Interface</a:t>
              </a:r>
              <a:r>
                <a:rPr lang="zh-CN" altLang="en-US" dirty="0"/>
                <a:t>：</a:t>
              </a:r>
              <a:r>
                <a:rPr lang="en-US" altLang="zh-CN" dirty="0"/>
                <a:t>UI</a:t>
              </a:r>
              <a:r>
                <a:rPr lang="zh-CN" altLang="en-US" dirty="0"/>
                <a:t>材质</a:t>
              </a:r>
              <a:endParaRPr lang="en-US" altLang="zh-CN" dirty="0"/>
            </a:p>
            <a:p>
              <a:r>
                <a:rPr lang="en-US" altLang="zh-CN" dirty="0"/>
                <a:t>Virtual Texture</a:t>
              </a:r>
              <a:r>
                <a:rPr lang="zh-CN" altLang="en-US" dirty="0"/>
                <a:t>：用于虚拟材质</a:t>
              </a:r>
              <a:r>
                <a:rPr lang="en-US" altLang="zh-CN" dirty="0"/>
                <a:t>RVT</a:t>
              </a:r>
              <a:endParaRPr lang="zh-CN" altLang="en-US" dirty="0"/>
            </a:p>
          </p:txBody>
        </p:sp>
      </p:grpSp>
      <p:sp>
        <p:nvSpPr>
          <p:cNvPr id="2" name="目录">
            <a:extLst>
              <a:ext uri="{FF2B5EF4-FFF2-40B4-BE49-F238E27FC236}">
                <a16:creationId xmlns:a16="http://schemas.microsoft.com/office/drawing/2014/main" id="{7405AD13-5E38-1841-BF44-9EAD9ACF78A4}"/>
              </a:ext>
            </a:extLst>
          </p:cNvPr>
          <p:cNvSpPr txBox="1"/>
          <p:nvPr/>
        </p:nvSpPr>
        <p:spPr>
          <a:xfrm>
            <a:off x="-6895277" y="1568932"/>
            <a:ext cx="70145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● </a:t>
            </a:r>
            <a:r>
              <a:rPr lang="zh-CN" altLang="en-US" sz="3200" b="1" dirty="0"/>
              <a:t>材质类型、混合模式</a:t>
            </a:r>
            <a:endParaRPr lang="en-US" altLang="zh-CN" sz="3200" b="1" dirty="0"/>
          </a:p>
          <a:p>
            <a:r>
              <a:rPr lang="zh-CN" altLang="en-US" sz="3200" dirty="0"/>
              <a:t>● 材质节点的快捷创建</a:t>
            </a:r>
            <a:endParaRPr lang="en-US" altLang="zh-CN" sz="3200" dirty="0"/>
          </a:p>
          <a:p>
            <a:r>
              <a:rPr lang="zh-CN" altLang="en-US" sz="3200" dirty="0"/>
              <a:t>● 认识节点的锚点</a:t>
            </a:r>
            <a:endParaRPr lang="en-US" altLang="zh-CN" sz="3200" dirty="0"/>
          </a:p>
          <a:p>
            <a:r>
              <a:rPr lang="zh-CN" altLang="en-US" sz="3200" dirty="0"/>
              <a:t>● </a:t>
            </a:r>
            <a:r>
              <a:rPr lang="en-US" altLang="zh-CN" sz="3200" dirty="0" err="1"/>
              <a:t>TextureObject</a:t>
            </a:r>
            <a:r>
              <a:rPr lang="zh-CN" altLang="en-US" sz="3200" dirty="0"/>
              <a:t>与</a:t>
            </a:r>
            <a:r>
              <a:rPr lang="en-US" altLang="zh-CN" sz="3200" dirty="0" err="1"/>
              <a:t>TextureSample</a:t>
            </a:r>
            <a:endParaRPr lang="en-US" altLang="zh-CN" sz="3200" dirty="0"/>
          </a:p>
          <a:p>
            <a:r>
              <a:rPr lang="zh-CN" altLang="en-US" sz="3200" dirty="0"/>
              <a:t>● 节点连接操作</a:t>
            </a:r>
            <a:endParaRPr lang="en-US" altLang="zh-CN" sz="3200" dirty="0"/>
          </a:p>
          <a:p>
            <a:r>
              <a:rPr lang="zh-CN" altLang="en-US" sz="3200" dirty="0"/>
              <a:t>● 纹理采样节点</a:t>
            </a:r>
            <a:endParaRPr lang="en-US" altLang="zh-CN" sz="3200" dirty="0"/>
          </a:p>
          <a:p>
            <a:r>
              <a:rPr lang="zh-CN" altLang="en-US" sz="3200" dirty="0"/>
              <a:t>● 纹理参数</a:t>
            </a:r>
            <a:endParaRPr lang="en-US" altLang="zh-CN" sz="3200" dirty="0"/>
          </a:p>
          <a:p>
            <a:r>
              <a:rPr lang="zh-CN" altLang="en-US" sz="3200" dirty="0"/>
              <a:t>● </a:t>
            </a:r>
            <a:r>
              <a:rPr lang="en-US" altLang="zh-CN" sz="3200" dirty="0" err="1"/>
              <a:t>uv</a:t>
            </a:r>
            <a:r>
              <a:rPr lang="zh-CN" altLang="en-US" sz="3200" dirty="0"/>
              <a:t>的相关 操作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16" name="纹理采样数量限制">
            <a:extLst>
              <a:ext uri="{FF2B5EF4-FFF2-40B4-BE49-F238E27FC236}">
                <a16:creationId xmlns:a16="http://schemas.microsoft.com/office/drawing/2014/main" id="{98F4D100-920F-C552-D83A-A6FEBA10D5E8}"/>
              </a:ext>
            </a:extLst>
          </p:cNvPr>
          <p:cNvSpPr txBox="1"/>
          <p:nvPr/>
        </p:nvSpPr>
        <p:spPr>
          <a:xfrm>
            <a:off x="2893149" y="2653047"/>
            <a:ext cx="6862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</a:schemeClr>
                </a:solidFill>
              </a:rPr>
              <a:t>纹理采样限制：</a:t>
            </a:r>
            <a:r>
              <a:rPr lang="en-US" altLang="zh-CN" sz="4000" b="1" dirty="0">
                <a:solidFill>
                  <a:schemeClr val="tx1">
                    <a:lumMod val="85000"/>
                  </a:schemeClr>
                </a:solidFill>
              </a:rPr>
              <a:t>Max16</a:t>
            </a:r>
            <a:endParaRPr lang="zh-CN" altLang="en-US" sz="4000" b="1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26" name="图片 25Object">
            <a:extLst>
              <a:ext uri="{FF2B5EF4-FFF2-40B4-BE49-F238E27FC236}">
                <a16:creationId xmlns:a16="http://schemas.microsoft.com/office/drawing/2014/main" id="{90FC9E29-B15B-8B20-4F9E-5AA2B6187E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8616" y="892044"/>
            <a:ext cx="8134768" cy="5073911"/>
          </a:xfrm>
          <a:prstGeom prst="rect">
            <a:avLst/>
          </a:prstGeom>
          <a:effectLst>
            <a:softEdge rad="812800"/>
          </a:effectLst>
        </p:spPr>
      </p:pic>
      <p:pic>
        <p:nvPicPr>
          <p:cNvPr id="32" name="uv">
            <a:extLst>
              <a:ext uri="{FF2B5EF4-FFF2-40B4-BE49-F238E27FC236}">
                <a16:creationId xmlns:a16="http://schemas.microsoft.com/office/drawing/2014/main" id="{E36703DC-B4E5-8521-2986-17EB483E46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3040" y="1644558"/>
            <a:ext cx="3981655" cy="3568883"/>
          </a:xfrm>
          <a:prstGeom prst="rect">
            <a:avLst/>
          </a:prstGeom>
          <a:effectLst>
            <a:softEdge rad="482600"/>
          </a:effectLst>
        </p:spPr>
      </p:pic>
    </p:spTree>
    <p:extLst>
      <p:ext uri="{BB962C8B-B14F-4D97-AF65-F5344CB8AC3E}">
        <p14:creationId xmlns:p14="http://schemas.microsoft.com/office/powerpoint/2010/main" val="148622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48148E-6 L 0.67448 1.48148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 p14:bounceEnd="51000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-2.96296E-6 L 0.67448 -2.96296E-6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-0.25 0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-0.25 0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2.96296E-6 L 0.75481 2.96296E-6 " pathEditMode="relative" rAng="0" ptsTypes="AA" p14:bounceEnd="51000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73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accel="50000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4.81481E-6 L 0.67447 -4.81481E-6 " pathEditMode="relative" rAng="0" ptsTypes="AA" p14:bounceEnd="51000">
                                          <p:cBhvr>
                                            <p:cTn id="1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42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" grpId="0"/>
          <p:bldP spid="2" grpId="1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48148E-6 L 0.67448 1.48148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-2.96296E-6 L 0.67448 -2.96296E-6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-0.25 0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-0.25 0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2.96296E-6 L 0.75481 2.96296E-6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73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4.81481E-6 L 0.67447 -4.81481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42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" grpId="0"/>
          <p:bldP spid="2" grpId="1"/>
          <p:bldP spid="1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5D7B8A51-BF4B-47B2-921D-1C8C06B8AA89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600" b="1" dirty="0">
                <a:solidFill>
                  <a:schemeClr val="accent1">
                    <a:lumMod val="60000"/>
                    <a:lumOff val="40000"/>
                    <a:alpha val="37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28000"/>
                    </a:srgbClr>
                  </a:outerShdw>
                </a:effectLst>
                <a:latin typeface="Cooper Black" panose="0208090404030B020404" pitchFamily="18" charset="0"/>
              </a:rPr>
              <a:t>MI</a:t>
            </a:r>
            <a:endParaRPr lang="zh-CN" altLang="en-US" sz="32600" b="1" dirty="0">
              <a:solidFill>
                <a:schemeClr val="accent1">
                  <a:lumMod val="60000"/>
                  <a:lumOff val="40000"/>
                  <a:alpha val="37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28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D1AF09-EFCA-0576-5C96-2F64D2E5DBAF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  <a:solidFill>
            <a:schemeClr val="bg2">
              <a:lumMod val="50000"/>
            </a:schemeClr>
          </a:solidFill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UE4 </a:t>
              </a:r>
              <a:r>
                <a:rPr lang="zh-CN" altLang="en-US" sz="3600" dirty="0"/>
                <a:t>材质结构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grpSp>
        <p:nvGrpSpPr>
          <p:cNvPr id="7" name="组合 M">
            <a:extLst>
              <a:ext uri="{FF2B5EF4-FFF2-40B4-BE49-F238E27FC236}">
                <a16:creationId xmlns:a16="http://schemas.microsoft.com/office/drawing/2014/main" id="{4CA1E171-F9FA-6981-1628-4B30591A3EFB}"/>
              </a:ext>
            </a:extLst>
          </p:cNvPr>
          <p:cNvGrpSpPr/>
          <p:nvPr/>
        </p:nvGrpSpPr>
        <p:grpSpPr>
          <a:xfrm>
            <a:off x="-8776828" y="0"/>
            <a:ext cx="11459348" cy="6859534"/>
            <a:chOff x="-1543570" y="-1534"/>
            <a:chExt cx="11459348" cy="68595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7593F07-218D-3B51-5FFF-2B3BD3B4E754}"/>
                </a:ext>
              </a:extLst>
            </p:cNvPr>
            <p:cNvSpPr txBox="1"/>
            <p:nvPr/>
          </p:nvSpPr>
          <p:spPr>
            <a:xfrm>
              <a:off x="9107178" y="2036087"/>
              <a:ext cx="808600" cy="888651"/>
            </a:xfrm>
            <a:prstGeom prst="flowChartAlternateProcess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D5810B-3011-6E5A-C575-0D87EA7B47E1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MaterialIns">
            <a:extLst>
              <a:ext uri="{FF2B5EF4-FFF2-40B4-BE49-F238E27FC236}">
                <a16:creationId xmlns:a16="http://schemas.microsoft.com/office/drawing/2014/main" id="{E623BC63-0CBD-ABF0-782A-548C5A3CF635}"/>
              </a:ext>
            </a:extLst>
          </p:cNvPr>
          <p:cNvSpPr/>
          <p:nvPr/>
        </p:nvSpPr>
        <p:spPr>
          <a:xfrm>
            <a:off x="2661963" y="2540269"/>
            <a:ext cx="69717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实例材质</a:t>
            </a:r>
            <a:endParaRPr lang="en-US" altLang="zh-C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（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Material Instance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）</a:t>
            </a:r>
          </a:p>
        </p:txBody>
      </p:sp>
      <p:grpSp>
        <p:nvGrpSpPr>
          <p:cNvPr id="12" name="组合 MI">
            <a:extLst>
              <a:ext uri="{FF2B5EF4-FFF2-40B4-BE49-F238E27FC236}">
                <a16:creationId xmlns:a16="http://schemas.microsoft.com/office/drawing/2014/main" id="{B2951025-4466-F7EF-45C6-A3CB7EF1CC66}"/>
              </a:ext>
            </a:extLst>
          </p:cNvPr>
          <p:cNvGrpSpPr/>
          <p:nvPr/>
        </p:nvGrpSpPr>
        <p:grpSpPr>
          <a:xfrm>
            <a:off x="-9592917" y="0"/>
            <a:ext cx="11459348" cy="6859534"/>
            <a:chOff x="-1543570" y="-1534"/>
            <a:chExt cx="11459348" cy="685953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39F4C49-2D9D-548F-092F-5A740BB0FB64}"/>
                </a:ext>
              </a:extLst>
            </p:cNvPr>
            <p:cNvSpPr txBox="1"/>
            <p:nvPr/>
          </p:nvSpPr>
          <p:spPr>
            <a:xfrm>
              <a:off x="9107178" y="3039518"/>
              <a:ext cx="808600" cy="888651"/>
            </a:xfrm>
            <a:prstGeom prst="flowChartAlternateProcess">
              <a:avLst/>
            </a:prstGeom>
            <a:solidFill>
              <a:srgbClr val="4E607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00B959-9713-4F96-2D07-989385768095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rgbClr val="4E6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MI-Details">
            <a:extLst>
              <a:ext uri="{FF2B5EF4-FFF2-40B4-BE49-F238E27FC236}">
                <a16:creationId xmlns:a16="http://schemas.microsoft.com/office/drawing/2014/main" id="{1ACCE0E0-F25C-0C0C-3FC2-F966252E8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37290" y="2276416"/>
            <a:ext cx="3479979" cy="2305168"/>
          </a:xfrm>
          <a:prstGeom prst="rect">
            <a:avLst/>
          </a:prstGeom>
        </p:spPr>
      </p:pic>
      <p:sp>
        <p:nvSpPr>
          <p:cNvPr id="6" name="MIt">
            <a:extLst>
              <a:ext uri="{FF2B5EF4-FFF2-40B4-BE49-F238E27FC236}">
                <a16:creationId xmlns:a16="http://schemas.microsoft.com/office/drawing/2014/main" id="{FCA10F75-E6AA-D039-6F5F-711B335B6E4F}"/>
              </a:ext>
            </a:extLst>
          </p:cNvPr>
          <p:cNvSpPr txBox="1"/>
          <p:nvPr/>
        </p:nvSpPr>
        <p:spPr>
          <a:xfrm>
            <a:off x="-5867400" y="1377950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Material Instance</a:t>
            </a:r>
            <a:endParaRPr lang="zh-CN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8" name="组合 MF">
            <a:extLst>
              <a:ext uri="{FF2B5EF4-FFF2-40B4-BE49-F238E27FC236}">
                <a16:creationId xmlns:a16="http://schemas.microsoft.com/office/drawing/2014/main" id="{7F6BD44A-0418-7275-D2E9-F6673D940EE8}"/>
              </a:ext>
            </a:extLst>
          </p:cNvPr>
          <p:cNvGrpSpPr/>
          <p:nvPr/>
        </p:nvGrpSpPr>
        <p:grpSpPr>
          <a:xfrm>
            <a:off x="-10396325" y="0"/>
            <a:ext cx="11459348" cy="6859534"/>
            <a:chOff x="-1543570" y="-1534"/>
            <a:chExt cx="11459348" cy="685953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70A4406-617C-9314-67A8-E94F551E4BD1}"/>
                </a:ext>
              </a:extLst>
            </p:cNvPr>
            <p:cNvSpPr txBox="1"/>
            <p:nvPr/>
          </p:nvSpPr>
          <p:spPr>
            <a:xfrm>
              <a:off x="9107178" y="4059797"/>
              <a:ext cx="808600" cy="888651"/>
            </a:xfrm>
            <a:prstGeom prst="flowChartAlternateProcess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8ADDEA-45D2-9DEE-B577-8AF307B5A082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071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 p14:bounceEnd="51000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-0.25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67448 0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85185E-6 L 0.74466 1.85185E-6 " pathEditMode="relative" rAng="0" ptsTypes="AA" p14:bounceEnd="51000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-0.25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48148E-6 L 0.67448 1.48148E-6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67448 0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85185E-6 L 0.74466 1.85185E-6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600" b="1" dirty="0">
                <a:solidFill>
                  <a:schemeClr val="accent1">
                    <a:lumMod val="60000"/>
                    <a:lumOff val="40000"/>
                    <a:alpha val="37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28000"/>
                    </a:srgbClr>
                  </a:outerShdw>
                </a:effectLst>
                <a:latin typeface="Cooper Black" panose="0208090404030B020404" pitchFamily="18" charset="0"/>
              </a:rPr>
              <a:t>MF</a:t>
            </a:r>
            <a:endParaRPr lang="zh-CN" altLang="en-US" sz="32600" b="1" dirty="0">
              <a:solidFill>
                <a:schemeClr val="accent1">
                  <a:lumMod val="60000"/>
                  <a:lumOff val="40000"/>
                  <a:alpha val="37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28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D1AF09-EFCA-0576-5C96-2F64D2E5DBAF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  <a:solidFill>
            <a:schemeClr val="bg2">
              <a:lumMod val="50000"/>
            </a:schemeClr>
          </a:solidFill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UE4 </a:t>
              </a:r>
              <a:r>
                <a:rPr lang="zh-CN" altLang="en-US" sz="3600" dirty="0"/>
                <a:t>材质结构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grpSp>
        <p:nvGrpSpPr>
          <p:cNvPr id="7" name="组合 M">
            <a:extLst>
              <a:ext uri="{FF2B5EF4-FFF2-40B4-BE49-F238E27FC236}">
                <a16:creationId xmlns:a16="http://schemas.microsoft.com/office/drawing/2014/main" id="{4CA1E171-F9FA-6981-1628-4B30591A3EFB}"/>
              </a:ext>
            </a:extLst>
          </p:cNvPr>
          <p:cNvGrpSpPr/>
          <p:nvPr/>
        </p:nvGrpSpPr>
        <p:grpSpPr>
          <a:xfrm>
            <a:off x="-8776828" y="0"/>
            <a:ext cx="11459348" cy="6859534"/>
            <a:chOff x="-1543570" y="-1534"/>
            <a:chExt cx="11459348" cy="68595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7593F07-218D-3B51-5FFF-2B3BD3B4E754}"/>
                </a:ext>
              </a:extLst>
            </p:cNvPr>
            <p:cNvSpPr txBox="1"/>
            <p:nvPr/>
          </p:nvSpPr>
          <p:spPr>
            <a:xfrm>
              <a:off x="9107178" y="2036087"/>
              <a:ext cx="808600" cy="888651"/>
            </a:xfrm>
            <a:prstGeom prst="flowChartAlternateProcess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D5810B-3011-6E5A-C575-0D87EA7B47E1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MaterialIns">
            <a:extLst>
              <a:ext uri="{FF2B5EF4-FFF2-40B4-BE49-F238E27FC236}">
                <a16:creationId xmlns:a16="http://schemas.microsoft.com/office/drawing/2014/main" id="{E623BC63-0CBD-ABF0-782A-548C5A3CF635}"/>
              </a:ext>
            </a:extLst>
          </p:cNvPr>
          <p:cNvSpPr/>
          <p:nvPr/>
        </p:nvSpPr>
        <p:spPr>
          <a:xfrm>
            <a:off x="2603453" y="2540269"/>
            <a:ext cx="708880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材质函数</a:t>
            </a:r>
            <a:endParaRPr lang="en-US" altLang="zh-C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（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Material Function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）</a:t>
            </a:r>
          </a:p>
        </p:txBody>
      </p:sp>
      <p:grpSp>
        <p:nvGrpSpPr>
          <p:cNvPr id="12" name="组合 MI">
            <a:extLst>
              <a:ext uri="{FF2B5EF4-FFF2-40B4-BE49-F238E27FC236}">
                <a16:creationId xmlns:a16="http://schemas.microsoft.com/office/drawing/2014/main" id="{B2951025-4466-F7EF-45C6-A3CB7EF1CC66}"/>
              </a:ext>
            </a:extLst>
          </p:cNvPr>
          <p:cNvGrpSpPr/>
          <p:nvPr/>
        </p:nvGrpSpPr>
        <p:grpSpPr>
          <a:xfrm>
            <a:off x="-9592917" y="0"/>
            <a:ext cx="11459348" cy="6859534"/>
            <a:chOff x="-1543570" y="-1534"/>
            <a:chExt cx="11459348" cy="685953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39F4C49-2D9D-548F-092F-5A740BB0FB64}"/>
                </a:ext>
              </a:extLst>
            </p:cNvPr>
            <p:cNvSpPr txBox="1"/>
            <p:nvPr/>
          </p:nvSpPr>
          <p:spPr>
            <a:xfrm>
              <a:off x="9107178" y="3039518"/>
              <a:ext cx="808600" cy="888651"/>
            </a:xfrm>
            <a:prstGeom prst="flowChartAlternateProcess">
              <a:avLst/>
            </a:prstGeom>
            <a:solidFill>
              <a:srgbClr val="4E607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00B959-9713-4F96-2D07-989385768095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rgbClr val="4E6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MF">
            <a:extLst>
              <a:ext uri="{FF2B5EF4-FFF2-40B4-BE49-F238E27FC236}">
                <a16:creationId xmlns:a16="http://schemas.microsoft.com/office/drawing/2014/main" id="{7F6BD44A-0418-7275-D2E9-F6673D940EE8}"/>
              </a:ext>
            </a:extLst>
          </p:cNvPr>
          <p:cNvGrpSpPr/>
          <p:nvPr/>
        </p:nvGrpSpPr>
        <p:grpSpPr>
          <a:xfrm>
            <a:off x="-10396325" y="0"/>
            <a:ext cx="11459348" cy="6859534"/>
            <a:chOff x="-1543570" y="-1534"/>
            <a:chExt cx="11459348" cy="685953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70A4406-617C-9314-67A8-E94F551E4BD1}"/>
                </a:ext>
              </a:extLst>
            </p:cNvPr>
            <p:cNvSpPr txBox="1"/>
            <p:nvPr/>
          </p:nvSpPr>
          <p:spPr>
            <a:xfrm>
              <a:off x="9107178" y="4059797"/>
              <a:ext cx="808600" cy="888651"/>
            </a:xfrm>
            <a:prstGeom prst="flowChartAlternateProcess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8ADDEA-45D2-9DEE-B577-8AF307B5A082}"/>
                </a:ext>
              </a:extLst>
            </p:cNvPr>
            <p:cNvSpPr/>
            <p:nvPr/>
          </p:nvSpPr>
          <p:spPr>
            <a:xfrm>
              <a:off x="-1543570" y="-1534"/>
              <a:ext cx="10804172" cy="685953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材质函数1">
            <a:extLst>
              <a:ext uri="{FF2B5EF4-FFF2-40B4-BE49-F238E27FC236}">
                <a16:creationId xmlns:a16="http://schemas.microsoft.com/office/drawing/2014/main" id="{A80D9410-335C-1138-68D0-E62CB0B9F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275442" y="276461"/>
            <a:ext cx="10602116" cy="6281941"/>
          </a:xfrm>
          <a:prstGeom prst="rect">
            <a:avLst/>
          </a:prstGeom>
        </p:spPr>
      </p:pic>
      <p:grpSp>
        <p:nvGrpSpPr>
          <p:cNvPr id="26" name="InOut">
            <a:extLst>
              <a:ext uri="{FF2B5EF4-FFF2-40B4-BE49-F238E27FC236}">
                <a16:creationId xmlns:a16="http://schemas.microsoft.com/office/drawing/2014/main" id="{4EEDDDD1-0F9E-A0B3-F22D-67F5094B15A8}"/>
              </a:ext>
            </a:extLst>
          </p:cNvPr>
          <p:cNvGrpSpPr/>
          <p:nvPr/>
        </p:nvGrpSpPr>
        <p:grpSpPr>
          <a:xfrm>
            <a:off x="2516415" y="914400"/>
            <a:ext cx="7010760" cy="4484853"/>
            <a:chOff x="2516415" y="914400"/>
            <a:chExt cx="7010760" cy="4484853"/>
          </a:xfrm>
        </p:grpSpPr>
        <p:pic>
          <p:nvPicPr>
            <p:cNvPr id="11" name="input-output">
              <a:extLst>
                <a:ext uri="{FF2B5EF4-FFF2-40B4-BE49-F238E27FC236}">
                  <a16:creationId xmlns:a16="http://schemas.microsoft.com/office/drawing/2014/main" id="{15ECBB57-A07B-9683-9339-8F9435C5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6415" y="1570006"/>
              <a:ext cx="7010760" cy="3829247"/>
            </a:xfrm>
            <a:prstGeom prst="rect">
              <a:avLst/>
            </a:prstGeom>
            <a:effectLst>
              <a:softEdge rad="558800"/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7CDE0BC-CE7C-96BC-7CE7-480F595BB9C1}"/>
                </a:ext>
              </a:extLst>
            </p:cNvPr>
            <p:cNvSpPr txBox="1"/>
            <p:nvPr/>
          </p:nvSpPr>
          <p:spPr>
            <a:xfrm>
              <a:off x="2843434" y="914400"/>
              <a:ext cx="66085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accent5">
                      <a:lumMod val="50000"/>
                    </a:schemeClr>
                  </a:solidFill>
                </a:rPr>
                <a:t>材质函数的输入与输出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91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48148E-6 L 0.67448 1.48148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 L 0.67448 0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67448 0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85185E-6 L 0.74466 1.85185E-6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0.8431 0 " pathEditMode="relative" rAng="0" ptsTypes="AA" p14:bounceEnd="51000">
                                          <p:cBhvr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1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0.8431 0 " pathEditMode="relative" rAng="0" ptsTypes="AA" p14:bounceEnd="51000">
                                          <p:cBhvr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14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48148E-6 L 0.67448 1.48148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 L 0.67448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67448 0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1.85185E-6 L 0.74466 1.85185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2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0.8431 0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1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0.8431 0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14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6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DD337B-FC2B-0485-2C1C-7B146F014D24}"/>
              </a:ext>
            </a:extLst>
          </p:cNvPr>
          <p:cNvSpPr/>
          <p:nvPr/>
        </p:nvSpPr>
        <p:spPr>
          <a:xfrm>
            <a:off x="2211834" y="4825010"/>
            <a:ext cx="15696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alpha val="56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本节</a:t>
            </a:r>
          </a:p>
        </p:txBody>
      </p:sp>
    </p:spTree>
    <p:extLst>
      <p:ext uri="{BB962C8B-B14F-4D97-AF65-F5344CB8AC3E}">
        <p14:creationId xmlns:p14="http://schemas.microsoft.com/office/powerpoint/2010/main" val="298894897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893780" y="728133"/>
            <a:ext cx="82662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6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DD337B-FC2B-0485-2C1C-7B146F014D24}"/>
              </a:ext>
            </a:extLst>
          </p:cNvPr>
          <p:cNvSpPr/>
          <p:nvPr/>
        </p:nvSpPr>
        <p:spPr>
          <a:xfrm>
            <a:off x="1790299" y="4321742"/>
            <a:ext cx="256994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chemeClr val="tx1">
                    <a:alpha val="56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本节</a:t>
            </a:r>
          </a:p>
        </p:txBody>
      </p:sp>
    </p:spTree>
    <p:extLst>
      <p:ext uri="{BB962C8B-B14F-4D97-AF65-F5344CB8AC3E}">
        <p14:creationId xmlns:p14="http://schemas.microsoft.com/office/powerpoint/2010/main" val="1469676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FB01201-43CD-BA2E-A054-5C7032A3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46E2E6-1EAB-06B4-17B5-CDB52D8D4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22" y="152231"/>
            <a:ext cx="11767155" cy="655353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9909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8688</TotalTime>
  <Words>349</Words>
  <Application>Microsoft Office PowerPoint</Application>
  <PresentationFormat>宽屏</PresentationFormat>
  <Paragraphs>133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华文楷体</vt:lpstr>
      <vt:lpstr>Arial</vt:lpstr>
      <vt:lpstr>Bauhaus 93</vt:lpstr>
      <vt:lpstr>Bodoni MT Black</vt:lpstr>
      <vt:lpstr>Bookman Old Style</vt:lpstr>
      <vt:lpstr>Cambria Math</vt:lpstr>
      <vt:lpstr>Cooper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66</cp:revision>
  <dcterms:created xsi:type="dcterms:W3CDTF">2022-05-30T12:46:10Z</dcterms:created>
  <dcterms:modified xsi:type="dcterms:W3CDTF">2022-06-14T09:10:32Z</dcterms:modified>
</cp:coreProperties>
</file>